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7" r:id="rId2"/>
    <p:sldId id="309" r:id="rId3"/>
    <p:sldId id="408" r:id="rId4"/>
    <p:sldId id="409" r:id="rId5"/>
    <p:sldId id="310" r:id="rId6"/>
    <p:sldId id="311" r:id="rId7"/>
    <p:sldId id="312" r:id="rId8"/>
    <p:sldId id="313" r:id="rId9"/>
    <p:sldId id="314" r:id="rId10"/>
    <p:sldId id="315" r:id="rId11"/>
    <p:sldId id="405" r:id="rId12"/>
    <p:sldId id="406" r:id="rId13"/>
    <p:sldId id="318" r:id="rId14"/>
    <p:sldId id="319" r:id="rId15"/>
    <p:sldId id="321" r:id="rId16"/>
    <p:sldId id="322" r:id="rId17"/>
    <p:sldId id="317" r:id="rId18"/>
    <p:sldId id="320" r:id="rId19"/>
    <p:sldId id="323" r:id="rId20"/>
    <p:sldId id="288" r:id="rId21"/>
    <p:sldId id="289" r:id="rId22"/>
    <p:sldId id="324" r:id="rId23"/>
    <p:sldId id="325" r:id="rId24"/>
    <p:sldId id="326" r:id="rId25"/>
    <p:sldId id="407" r:id="rId26"/>
    <p:sldId id="327" r:id="rId27"/>
    <p:sldId id="329" r:id="rId28"/>
    <p:sldId id="330" r:id="rId29"/>
    <p:sldId id="332" r:id="rId30"/>
    <p:sldId id="333" r:id="rId31"/>
    <p:sldId id="285" r:id="rId32"/>
    <p:sldId id="291" r:id="rId33"/>
    <p:sldId id="292" r:id="rId34"/>
    <p:sldId id="387" r:id="rId35"/>
    <p:sldId id="388" r:id="rId36"/>
    <p:sldId id="391" r:id="rId37"/>
    <p:sldId id="392" r:id="rId38"/>
    <p:sldId id="393" r:id="rId39"/>
    <p:sldId id="394" r:id="rId40"/>
    <p:sldId id="395" r:id="rId41"/>
    <p:sldId id="410" r:id="rId42"/>
    <p:sldId id="396" r:id="rId43"/>
    <p:sldId id="397" r:id="rId44"/>
    <p:sldId id="398" r:id="rId45"/>
    <p:sldId id="399" r:id="rId46"/>
    <p:sldId id="331" r:id="rId47"/>
    <p:sldId id="295" r:id="rId48"/>
    <p:sldId id="400" r:id="rId49"/>
    <p:sldId id="401" r:id="rId50"/>
    <p:sldId id="402" r:id="rId51"/>
    <p:sldId id="403" r:id="rId52"/>
    <p:sldId id="411" r:id="rId53"/>
    <p:sldId id="404" r:id="rId54"/>
    <p:sldId id="293" r:id="rId55"/>
    <p:sldId id="299" r:id="rId56"/>
    <p:sldId id="300" r:id="rId57"/>
    <p:sldId id="270" r:id="rId58"/>
    <p:sldId id="258" r:id="rId59"/>
    <p:sldId id="260" r:id="rId60"/>
    <p:sldId id="262" r:id="rId61"/>
    <p:sldId id="261" r:id="rId62"/>
    <p:sldId id="264" r:id="rId63"/>
    <p:sldId id="265" r:id="rId64"/>
    <p:sldId id="339" r:id="rId65"/>
    <p:sldId id="266" r:id="rId66"/>
    <p:sldId id="268" r:id="rId67"/>
    <p:sldId id="278" r:id="rId68"/>
    <p:sldId id="282" r:id="rId69"/>
    <p:sldId id="283" r:id="rId70"/>
    <p:sldId id="269" r:id="rId71"/>
    <p:sldId id="271" r:id="rId72"/>
    <p:sldId id="272" r:id="rId73"/>
    <p:sldId id="279" r:id="rId74"/>
    <p:sldId id="281" r:id="rId75"/>
    <p:sldId id="280" r:id="rId76"/>
    <p:sldId id="276" r:id="rId77"/>
    <p:sldId id="334" r:id="rId78"/>
    <p:sldId id="335" r:id="rId79"/>
    <p:sldId id="338" r:id="rId80"/>
    <p:sldId id="337" r:id="rId81"/>
    <p:sldId id="275" r:id="rId82"/>
    <p:sldId id="344" r:id="rId83"/>
    <p:sldId id="341" r:id="rId84"/>
    <p:sldId id="274" r:id="rId85"/>
    <p:sldId id="345" r:id="rId86"/>
    <p:sldId id="273" r:id="rId87"/>
    <p:sldId id="336" r:id="rId88"/>
    <p:sldId id="342" r:id="rId89"/>
    <p:sldId id="343" r:id="rId90"/>
    <p:sldId id="346" r:id="rId91"/>
    <p:sldId id="347" r:id="rId92"/>
    <p:sldId id="349" r:id="rId93"/>
    <p:sldId id="350" r:id="rId94"/>
    <p:sldId id="348" r:id="rId95"/>
    <p:sldId id="366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65" r:id="rId105"/>
    <p:sldId id="359" r:id="rId106"/>
    <p:sldId id="383" r:id="rId107"/>
    <p:sldId id="384" r:id="rId108"/>
    <p:sldId id="385" r:id="rId109"/>
    <p:sldId id="360" r:id="rId110"/>
    <p:sldId id="382" r:id="rId111"/>
    <p:sldId id="381" r:id="rId112"/>
    <p:sldId id="368" r:id="rId113"/>
    <p:sldId id="369" r:id="rId114"/>
    <p:sldId id="370" r:id="rId115"/>
    <p:sldId id="371" r:id="rId116"/>
    <p:sldId id="374" r:id="rId117"/>
    <p:sldId id="372" r:id="rId118"/>
    <p:sldId id="373" r:id="rId119"/>
    <p:sldId id="363" r:id="rId120"/>
    <p:sldId id="364" r:id="rId121"/>
    <p:sldId id="375" r:id="rId122"/>
    <p:sldId id="376" r:id="rId123"/>
    <p:sldId id="380" r:id="rId124"/>
    <p:sldId id="367" r:id="rId125"/>
    <p:sldId id="378" r:id="rId126"/>
    <p:sldId id="379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50000" saltData="0yTH5+hEIH8IrUISoHAHtg" hashData="mZPhbNgFp4bGpTEMPy+Kn758JUY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00" autoAdjust="0"/>
    <p:restoredTop sz="94660"/>
  </p:normalViewPr>
  <p:slideViewPr>
    <p:cSldViewPr>
      <p:cViewPr varScale="1">
        <p:scale>
          <a:sx n="115" d="100"/>
          <a:sy n="115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23050-E15B-478F-94DB-9FE5052916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B45B-9D3B-4211-8441-3106059573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53CA0-C808-4C29-AF77-6A8FC4E20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0816-C7E3-4830-9E35-D6A4B34922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693C-B8E5-42C7-8B3D-DF64D262AD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D96E-2122-4A14-A2DC-C27B129577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5D89-AF61-4C01-95C8-B57FDF711E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7EA9-BD8E-4CB5-9D7B-E90B60E24C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ED56-ADA2-4EB4-8EC9-C731308858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CF33-59E9-44C7-AE74-B3A4FF5BC9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871D-EC19-4F6D-98B0-34F47A8E8B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6F80-73BB-4DDD-AFDB-250BFB5E02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D9A6F3-40D7-4AB2-AFDB-964D8D9F9D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it/imgres?imgurl=http://www.federicobiglioli.it/wp-content/uploads/t6.jpg&amp;imgrefurl=http://www.federicobiglioli.it/tumori-maligni-della-parotide&amp;usg=__qqZ3J-jmQItEEfoQHKkk6eLS_Lw=&amp;h=363&amp;w=600&amp;sz=49&amp;hl=it&amp;start=7&amp;zoom=1&amp;tbnid=KHa5K--gas4VMM:&amp;tbnh=82&amp;tbnw=135&amp;ei=zag0UZ_qGM3csga93YGwCg&amp;prev=/search%3Fq%3Dtumori%2Bmaligni%2Bparotide%26hl%3Dit%26gbv%3D2%26tbm%3Disch&amp;itbs=1&amp;sa=X&amp;ved=0CDYQrQMwBg" TargetMode="Externa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t.wikipedia.org/wiki/File:Weiches-fibrom-augenlid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v.medpagetoday.com/upload/2011/1/18/24398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t.wikipedia.org/wiki/File:Lipoma_06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c/cf/Lymphadanopathy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it/imgres?imgurl=http://www.bergamonews.it/sites/default/files/styles/news_content/public/news/preview/2013/01/tumore%2520alla%2520mammella.jpeg&amp;imgrefurl=http://www.bergamonews.it/il-territorio/tumore-alla-mammella-diagnosi-mini-invasiva-con-la-biopsia-mammaria-169473&amp;usg=__iVlQaDEF0xLkgO84qdXJiiAOyEI=&amp;h=173&amp;w=230&amp;sz=6&amp;hl=it&amp;start=31&amp;zoom=1&amp;tbnid=d2DomfCcz8WhoM:&amp;tbnh=81&amp;tbnw=108&amp;ei=HK89UYCrAafJ4ATf-oGQBA&amp;prev=/search%3Fq%3Dpatologia%2Bmammella%26start%3D20%26hl%3Dit%26sa%3DN%26gbv%3D2%26tbm%3Disch%26prmd%3Divns&amp;itbs=1&amp;sa=X&amp;ved=0CD4QrQMwCjgU" TargetMode="Externa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pqax.wikispaces.com/file/view/atelia.jpg/71785575/atelia.jpg" TargetMode="Externa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350043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i="1" smtClean="0">
                <a:solidFill>
                  <a:srgbClr val="FF0066"/>
                </a:solidFill>
              </a:rPr>
              <a:t>                     </a:t>
            </a:r>
            <a:r>
              <a:rPr lang="it-IT" sz="2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Prof.M.F.BURATTINI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187450" y="1341438"/>
            <a:ext cx="7488238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SEMEIOTICA CHIRURGICA </a:t>
            </a:r>
          </a:p>
          <a:p>
            <a:pPr algn="ctr"/>
            <a:r>
              <a:rPr lang="it-IT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DELLE TUMEFAZIONI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VOLUME: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Tendenza al confronto con elementi del regno vegetale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 preferiscono misure metriche (soprattutto per un follow-up)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27368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delle mammelle</a:t>
            </a:r>
            <a:b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Ricerca dell’aderenza della tumefazione alla cute e/o al capezzolo 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dirty="0"/>
          </a:p>
        </p:txBody>
      </p:sp>
      <p:pic>
        <p:nvPicPr>
          <p:cNvPr id="1044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582863"/>
            <a:ext cx="4857750" cy="2562225"/>
          </a:xfr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olo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2574925"/>
          </a:xfrm>
        </p:spPr>
        <p:txBody>
          <a:bodyPr/>
          <a:lstStyle/>
          <a:p>
            <a:pPr algn="l"/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delle mammelle</a:t>
            </a:r>
            <a:b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cute a buccia d’arancia</a:t>
            </a:r>
            <a:endParaRPr lang="it-IT" smtClean="0"/>
          </a:p>
        </p:txBody>
      </p:sp>
      <p:pic>
        <p:nvPicPr>
          <p:cNvPr id="1054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3068638"/>
            <a:ext cx="6267450" cy="3494087"/>
          </a:xfr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SECREZIONE DAL CAPEZZOLO</a:t>
            </a:r>
            <a:endParaRPr lang="it-IT" dirty="0"/>
          </a:p>
        </p:txBody>
      </p:sp>
      <p:sp>
        <p:nvSpPr>
          <p:cNvPr id="10649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SPONTANEA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PROVOCATA</a:t>
            </a:r>
            <a:endParaRPr lang="it-IT" smtClean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SECREZIONE DAL CAPEZZOLO</a:t>
            </a:r>
            <a:endParaRPr lang="it-IT" dirty="0"/>
          </a:p>
        </p:txBody>
      </p:sp>
      <p:sp>
        <p:nvSpPr>
          <p:cNvPr id="1075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Esame colturale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Esame citodiagnostico</a:t>
            </a:r>
            <a:endParaRPr lang="it-IT" smtClean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8547" name="Picture 12" descr="secrezioni ectasia dutta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90738"/>
            <a:ext cx="4038600" cy="3544887"/>
          </a:xfrm>
          <a:noFill/>
        </p:spPr>
      </p:pic>
      <p:pic>
        <p:nvPicPr>
          <p:cNvPr id="108548" name="Picture 8" descr="nipple_disch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1156" t="3998" b="24384"/>
          <a:stretch>
            <a:fillRect/>
          </a:stretch>
        </p:blipFill>
        <p:spPr>
          <a:xfrm>
            <a:off x="4822825" y="2205038"/>
            <a:ext cx="4064000" cy="3311525"/>
          </a:xfr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DELLE STAZIONI LINFONODALI</a:t>
            </a:r>
            <a:endParaRPr lang="it-IT" dirty="0"/>
          </a:p>
        </p:txBody>
      </p:sp>
      <p:sp>
        <p:nvSpPr>
          <p:cNvPr id="1095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Ascellari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Sopraclaveari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Laterocervicali</a:t>
            </a:r>
          </a:p>
          <a:p>
            <a:pPr>
              <a:buFont typeface="Wingdings" pitchFamily="2" charset="2"/>
              <a:buNone/>
            </a:pPr>
            <a:endParaRPr lang="it-IT" smtClean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DELLE STAZIONI LINFONODALI</a:t>
            </a:r>
            <a:endParaRPr lang="it-IT" dirty="0"/>
          </a:p>
        </p:txBody>
      </p:sp>
      <p:sp>
        <p:nvSpPr>
          <p:cNvPr id="1105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Ascellari</a:t>
            </a:r>
          </a:p>
          <a:p>
            <a:pPr>
              <a:buFont typeface="Wingdings" pitchFamily="2" charset="2"/>
              <a:buNone/>
            </a:pPr>
            <a:endParaRPr lang="it-IT" smtClean="0"/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924175"/>
            <a:ext cx="4848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DELLE STAZIONI LINFONODALI</a:t>
            </a:r>
            <a:endParaRPr lang="it-IT" dirty="0"/>
          </a:p>
        </p:txBody>
      </p:sp>
      <p:sp>
        <p:nvSpPr>
          <p:cNvPr id="1116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Sopraclaveari</a:t>
            </a:r>
          </a:p>
          <a:p>
            <a:pPr>
              <a:buFont typeface="Wingdings" pitchFamily="2" charset="2"/>
              <a:buNone/>
            </a:pPr>
            <a:endParaRPr lang="it-IT" smtClean="0"/>
          </a:p>
          <a:p>
            <a:pPr>
              <a:buFont typeface="Wingdings" pitchFamily="2" charset="2"/>
              <a:buNone/>
            </a:pPr>
            <a:endParaRPr lang="it-IT" smtClean="0"/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/>
          <a:srcRect l="15642" r="15642"/>
          <a:stretch>
            <a:fillRect/>
          </a:stretch>
        </p:blipFill>
        <p:spPr bwMode="auto">
          <a:xfrm>
            <a:off x="1763713" y="2420938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DELLE STAZIONI LINFONODALI</a:t>
            </a:r>
            <a:endParaRPr lang="it-IT" dirty="0"/>
          </a:p>
        </p:txBody>
      </p:sp>
      <p:sp>
        <p:nvSpPr>
          <p:cNvPr id="1126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Laterocervicali</a:t>
            </a:r>
          </a:p>
          <a:p>
            <a:pPr>
              <a:buFont typeface="Wingdings" pitchFamily="2" charset="2"/>
              <a:buNone/>
            </a:pPr>
            <a:endParaRPr lang="it-IT" smtClean="0"/>
          </a:p>
        </p:txBody>
      </p:sp>
      <p:pic>
        <p:nvPicPr>
          <p:cNvPr id="112644" name="Picture 2" descr="C:\Users\Federica\Desktop\manovra carot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420938"/>
            <a:ext cx="36734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DI LABORATORIO</a:t>
            </a:r>
            <a:endParaRPr lang="it-IT" smtClean="0"/>
          </a:p>
        </p:txBody>
      </p:sp>
      <p:sp>
        <p:nvSpPr>
          <p:cNvPr id="1136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MARKERS TUMORALI:</a:t>
            </a:r>
          </a:p>
          <a:p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CEA</a:t>
            </a:r>
          </a:p>
          <a:p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 125</a:t>
            </a:r>
          </a:p>
          <a:p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 15.3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1.gstatic.com/images?q=tbn:ANd9GcTMgyiyJhsE1ht_OukXepc-IINfQfkkUOJINKK2j2PsQXH2Hs8nLjoO9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557338"/>
            <a:ext cx="5761038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DI LABORATORIO</a:t>
            </a:r>
            <a:endParaRPr lang="it-IT" smtClean="0"/>
          </a:p>
        </p:txBody>
      </p:sp>
      <p:sp>
        <p:nvSpPr>
          <p:cNvPr id="1146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INDAGINI  GENETICHE: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BRCA1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BRCA2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STRUMENTALI</a:t>
            </a:r>
            <a:endParaRPr lang="it-IT" smtClean="0"/>
          </a:p>
        </p:txBody>
      </p:sp>
      <p:sp>
        <p:nvSpPr>
          <p:cNvPr id="121859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Ecografia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Ecocolor-Doppler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Mammografia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Pneumocistomammografia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Galattografia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Mammoscintigrafia ( 99mTc sestamibi 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PET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RMN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Citologia (FNAC)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Microbiopsia (FNAB-core)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" name="Picture 8" descr="eco_k (diagnostica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6675" y="1600200"/>
            <a:ext cx="6470650" cy="4525963"/>
          </a:xfr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ecocolordoppler</a:t>
            </a:r>
          </a:p>
        </p:txBody>
      </p:sp>
      <p:pic>
        <p:nvPicPr>
          <p:cNvPr id="4" name="Picture 4" descr="Pict0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</a:blip>
          <a:srcRect r="1250"/>
          <a:stretch>
            <a:fillRect/>
          </a:stretch>
        </p:blipFill>
        <p:spPr>
          <a:xfrm>
            <a:off x="2411413" y="2403475"/>
            <a:ext cx="4824412" cy="2671763"/>
          </a:xfr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" name="Picture 4" descr="Pie_17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4076700" y="3516313"/>
            <a:ext cx="990600" cy="693737"/>
          </a:xfrm>
          <a:noFill/>
          <a:ln w="28575">
            <a:solidFill>
              <a:srgbClr val="FFFF00"/>
            </a:solidFill>
          </a:ln>
        </p:spPr>
      </p:pic>
      <p:pic>
        <p:nvPicPr>
          <p:cNvPr id="5" name="Picture 5" descr="carcinoma 3"/>
          <p:cNvPicPr>
            <a:picLocks noChangeAspect="1" noChangeArrowheads="1"/>
          </p:cNvPicPr>
          <p:nvPr/>
        </p:nvPicPr>
        <p:blipFill>
          <a:blip r:embed="rId3">
            <a:lum bright="-24000" contrast="18000"/>
          </a:blip>
          <a:srcRect l="9091" t="2376" r="10390" b="27553"/>
          <a:stretch>
            <a:fillRect/>
          </a:stretch>
        </p:blipFill>
        <p:spPr bwMode="auto">
          <a:xfrm>
            <a:off x="762000" y="1219200"/>
            <a:ext cx="7086600" cy="46450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Rx ca multifocale</a:t>
            </a:r>
          </a:p>
        </p:txBody>
      </p:sp>
      <p:pic>
        <p:nvPicPr>
          <p:cNvPr id="4" name="Picture 1029" descr="Pie_5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6000"/>
          </a:blip>
          <a:srcRect/>
          <a:stretch>
            <a:fillRect/>
          </a:stretch>
        </p:blipFill>
        <p:spPr>
          <a:xfrm>
            <a:off x="4076700" y="3516313"/>
            <a:ext cx="990600" cy="693737"/>
          </a:xfr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3.bp.blogspot.com/_JeyeYIj5VR0/S04kHZ1lr3I/AAAAAAAAAFg/_ke2i6bjmjw/s320/700_dettaglio2_MAMMOGRAF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987550"/>
            <a:ext cx="57610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galattografia</a:t>
            </a:r>
          </a:p>
        </p:txBody>
      </p:sp>
      <p:pic>
        <p:nvPicPr>
          <p:cNvPr id="4" name="Picture 5" descr="Pie_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36000"/>
          </a:blip>
          <a:srcRect l="8139" t="6158" b="3128"/>
          <a:stretch>
            <a:fillRect/>
          </a:stretch>
        </p:blipFill>
        <p:spPr>
          <a:xfrm>
            <a:off x="5651500" y="2852738"/>
            <a:ext cx="2813050" cy="1944687"/>
          </a:xfrm>
          <a:noFill/>
          <a:ln w="28575">
            <a:solidFill>
              <a:srgbClr val="FFFF00"/>
            </a:solidFill>
          </a:ln>
        </p:spPr>
      </p:pic>
      <p:pic>
        <p:nvPicPr>
          <p:cNvPr id="12186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443163"/>
            <a:ext cx="3240087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galattografia</a:t>
            </a:r>
          </a:p>
        </p:txBody>
      </p:sp>
      <p:pic>
        <p:nvPicPr>
          <p:cNvPr id="4" name="Picture 5" descr="PIC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2643188" y="2690813"/>
            <a:ext cx="3857625" cy="2344737"/>
          </a:xfr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image.slidesharecdn.com/semeioticamammella-100211084257-phpapp02/95/slide-28-728.jpg?12658994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20713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edericobiglioli.it/wp-content/uploads/r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00213"/>
            <a:ext cx="65532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://image.slidesharecdn.com/semeioticamammella-100211084257-phpapp02/95/slide-29-728.jpg?12658994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7651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Agobiopsia ecoguidata</a:t>
            </a:r>
          </a:p>
        </p:txBody>
      </p:sp>
      <p:pic>
        <p:nvPicPr>
          <p:cNvPr id="125955" name="Picture 2" descr="http://www.prevenia.com/immagini/agobiopsia/puntura_us_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733" r="1733"/>
          <a:stretch>
            <a:fillRect/>
          </a:stretch>
        </p:blipFill>
        <p:spPr>
          <a:noFill/>
        </p:spPr>
      </p:pic>
      <p:sp>
        <p:nvSpPr>
          <p:cNvPr id="1259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Biopsia con mammotone (scintigrafia+Rx)</a:t>
            </a:r>
          </a:p>
        </p:txBody>
      </p:sp>
      <p:pic>
        <p:nvPicPr>
          <p:cNvPr id="126979" name="Picture 2" descr="Li-Tech©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noFill/>
        </p:spPr>
      </p:pic>
      <p:sp>
        <p:nvSpPr>
          <p:cNvPr id="1269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Guida stereotassica</a:t>
            </a:r>
          </a:p>
        </p:txBody>
      </p:sp>
      <p:pic>
        <p:nvPicPr>
          <p:cNvPr id="1280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47913" y="2878138"/>
            <a:ext cx="4448175" cy="1971675"/>
          </a:xfrm>
          <a:noFill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9027" name="Picture 10" descr="duttale_infiltrante_2_c-c-ingr_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0550" y="2646363"/>
            <a:ext cx="3189288" cy="2582862"/>
          </a:xfrm>
          <a:noFill/>
        </p:spPr>
      </p:pic>
      <p:pic>
        <p:nvPicPr>
          <p:cNvPr id="129028" name="Picture 13" descr="microc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2832100"/>
            <a:ext cx="2087563" cy="3027363"/>
          </a:xfrm>
          <a:noFill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agoaspirato</a:t>
            </a:r>
          </a:p>
        </p:txBody>
      </p:sp>
      <p:pic>
        <p:nvPicPr>
          <p:cNvPr id="1300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09888" y="2506663"/>
            <a:ext cx="3324225" cy="2714625"/>
          </a:xfrm>
          <a:noFill/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agobiopsia</a:t>
            </a:r>
          </a:p>
        </p:txBody>
      </p:sp>
      <p:pic>
        <p:nvPicPr>
          <p:cNvPr id="131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09888" y="2557463"/>
            <a:ext cx="3324225" cy="260985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LIMITI e MARGINI: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Netti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Irregolari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Indistinti</a:t>
            </a:r>
          </a:p>
          <a:p>
            <a:pPr marL="609600" indent="-609600">
              <a:buFont typeface="Wingdings" pitchFamily="2" charset="2"/>
              <a:buNone/>
            </a:pPr>
            <a:endParaRPr lang="it-IT" alt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oliambulatoriocittadellatorino.com/polopoly_fs/1.6853494.1329154187!/httpImage/img.JPG_gen/derivatives/landscape_490/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052513"/>
            <a:ext cx="46672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LIMITI e MARGINI: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Sessile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Peduncolata</a:t>
            </a:r>
          </a:p>
          <a:p>
            <a:pPr marL="609600" indent="-609600">
              <a:buFont typeface="Wingdings" pitchFamily="2" charset="2"/>
              <a:buNone/>
            </a:pPr>
            <a:endParaRPr lang="it-IT" alt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it-IT" alt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eiches-fibrom-augenli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916113"/>
            <a:ext cx="2571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CUTE O MUCOSA SOVRASTANTE: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Colore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Sovradistensione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Desquamazione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Reticoli vascolari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Irregolarità (a buccia d’arancia)</a:t>
            </a:r>
          </a:p>
          <a:p>
            <a:pPr marL="609600" indent="-609600"/>
            <a:endParaRPr lang="it-IT" alt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ostra immagine a dimensione inter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885950"/>
            <a:ext cx="453707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SUPERFICIE: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Uniforme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Irregolare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Liscia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Lobata o lobulata</a:t>
            </a:r>
          </a:p>
          <a:p>
            <a:pPr marL="609600" indent="-609600"/>
            <a:endParaRPr lang="it-IT" alt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TUMEFAZIONE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qualunque rigonfiamento anomalo a carico di un distretto corporeo</a:t>
            </a:r>
          </a:p>
          <a:p>
            <a:pPr>
              <a:buFont typeface="Wingdings" pitchFamily="2" charset="2"/>
              <a:buNone/>
            </a:pPr>
            <a:endParaRPr lang="it-IT" alt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Molte patologie si associano o si presentano come tumefazioni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lbanesi.it/salute/Imma/lip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44675"/>
            <a:ext cx="3333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0/09/Lipoma_06.jpg/220px-Lipoma_0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276475"/>
            <a:ext cx="2095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MOVIMENTI SPONTANEI: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Mobilità legata a movimenti fisiologici: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Pulsazione arteriosa: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vera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falsa o trasmessa</a:t>
            </a:r>
          </a:p>
          <a:p>
            <a:pPr marL="609600" indent="-609600"/>
            <a:endParaRPr lang="it-IT" alt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olilevele.it/wp-content/uploads/2011/08/a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908050"/>
            <a:ext cx="3557587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MOVIMENTI SPONTANEI: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Mobilità legata a movimenti fisiologici: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peristalsi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aparocele di piccole dimensio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4537075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MOVIMENTI SPONTANEI: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Mobilità legata a movimenti fisiologici: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deglutizione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557338"/>
            <a:ext cx="3313113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MOVIMENTI SPONTANEI: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Mobilità legata a movimenti fisiologici: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Cambiamenti di posizione: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varici degli arti inferiori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ernie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MOVIMENTI SPONTANEI: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Mobilità legata a movimenti fisiologici: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Contrazioni muscolari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TUMEFAZIONE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Aumento volumetrico circoscritto di un organo o di una parte di esso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Presenza di una massa tissutale nel contesto di un’area o di una regione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RAPPORTI CON LE REGIONI  LIMITROFE ED I TESSUTI CIRCOSTANTI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giuseppececere.altervista.org/img/IMMAGNI/FISTOLE/Asces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989138"/>
            <a:ext cx="29908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Lymphadanopathy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765175"/>
            <a:ext cx="6743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oocities.org/it/ematologia/images/lnh_asce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196975"/>
            <a:ext cx="28003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SOLUZIONI DI CONTINUO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TRAMITI FISTOLOSI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hirurgianapoletana.it/images/stories/fistola%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060575"/>
            <a:ext cx="43624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kinblog-it.com/wp-content/uploads/2009/08/f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04813"/>
            <a:ext cx="5111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Confermare o mettere in discussione i dati osservati ispettivamente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TERMOTATTO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il dorso della mano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Valutazione comparativa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SEDE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FORMA e VOLUME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LIMITI e MARGINI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SUPERFICIE </a:t>
            </a:r>
            <a:r>
              <a:rPr lang="it-IT" altLang="it-IT" sz="2800" b="1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(la precisione del dato dipende dalla profondità della tumefazione)</a:t>
            </a:r>
            <a:endParaRPr lang="it-IT" alt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it-IT" alt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TUMEFAZIONE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 neoformazione tissutale (neoplastica, displastica, flogistica)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 dislocazione viscerale (erniazione, ptosi, prolasso)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 accumulo interstiziale (edema, ematoma)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 ectasia (arteriosa o venosa)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CONSISTENZA: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Uniforme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 uniforme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Duro-lignea, dura, parenchimatosa, teso-elastica, elastica, molle, fibrosa, flaccida, etc.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SUPERFICIE: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regolare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irregolare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liscia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macro/micronodulare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MOBILITA’: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Sui piani sottostanti e sui tessuti limitrofi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 effettua spostando la tumefazione con due dita in tutte le direzioni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640763" cy="45307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PLICABILITA’ DELLA CUTE SOVRASTANTE: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 rileva con due dita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Grandi o piccole pliche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640763" cy="45307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DOLORABILITA’</a:t>
            </a:r>
          </a:p>
          <a:p>
            <a:pPr marL="609600" indent="-609600">
              <a:buFont typeface="Wingdings" pitchFamily="2" charset="2"/>
              <a:buNone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640763" cy="45307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RIDUCIBILITA’: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Può essere eseguita con manovra bimanuale o monomanuale o digitalmente</a:t>
            </a:r>
            <a:r>
              <a:rPr lang="it-IT" altLang="it-IT" sz="2800" b="1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(in base alle dimensioni)</a:t>
            </a: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Spontanea o provocata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Completa o parziale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Graduale o rapida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upload.wikimedia.org/wikipedia/it/thumb/6/6b/Ernia_Ombelicale.jpg/220px-Ernia_Ombeli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12875"/>
            <a:ext cx="5257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ausl.rn.it/../../../../../files/common/users/5251_62_1340432481_add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628775"/>
            <a:ext cx="44672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640763" cy="45307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PULSATILITA’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FREMITI 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CREPITII</a:t>
            </a:r>
          </a:p>
          <a:p>
            <a:pPr marL="609600" indent="-609600">
              <a:buFont typeface="Wingdings" pitchFamily="2" charset="2"/>
              <a:buNone/>
            </a:pPr>
            <a:endParaRPr lang="it-IT" alt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PERCUSSIONE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600200"/>
            <a:ext cx="8640762" cy="45307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Aiuta a stabilire i limiti e il contenuto della tumefazione: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suono chiaro o timpanico (aria)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suono ottuso (liquido o solido)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  <a:p>
            <a:pPr marL="609600" indent="-609600">
              <a:lnSpc>
                <a:spcPct val="90000"/>
              </a:lnSpc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  <a:p>
            <a:pPr marL="609600" indent="-609600">
              <a:lnSpc>
                <a:spcPct val="90000"/>
              </a:lnSpc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  <a:p>
            <a:pPr marL="609600" indent="-609600">
              <a:lnSpc>
                <a:spcPct val="90000"/>
              </a:lnSpc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Percussione</a:t>
            </a:r>
          </a:p>
          <a:p>
            <a:pPr marL="609600" indent="-609600">
              <a:lnSpc>
                <a:spcPct val="90000"/>
              </a:lnSpc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Auscultazione</a:t>
            </a:r>
          </a:p>
          <a:p>
            <a:pPr marL="609600" indent="-609600">
              <a:lnSpc>
                <a:spcPct val="90000"/>
              </a:lnSpc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Esami ematochimici</a:t>
            </a:r>
          </a:p>
          <a:p>
            <a:pPr marL="609600" indent="-609600">
              <a:lnSpc>
                <a:spcPct val="90000"/>
              </a:lnSpc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Esami strumentali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AUSCULTAZIONE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STRUMENTALI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600200"/>
            <a:ext cx="8640762" cy="45307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diagnosi strumentale è direttamente condizionata  da: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reperti rilevati all’es.obiettivo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organo sede della tumefazione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livello di urgenza</a:t>
            </a:r>
          </a:p>
          <a:p>
            <a:pPr marL="609600" indent="-609600">
              <a:buFont typeface="Wingdings" pitchFamily="2" charset="2"/>
              <a:buNone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STRUMENTALI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600200"/>
            <a:ext cx="8640762" cy="4530725"/>
          </a:xfrm>
        </p:spPr>
        <p:txBody>
          <a:bodyPr/>
          <a:lstStyle/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Puntura esplorativa (cisti) con es. batteriologico e citologico</a:t>
            </a:r>
          </a:p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Specillazione di tramiti fistolosi</a:t>
            </a:r>
          </a:p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Fistolografia</a:t>
            </a:r>
          </a:p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Transilluminazione</a:t>
            </a:r>
          </a:p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Esami ecografici e/o radiologici</a:t>
            </a:r>
          </a:p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Biopsia</a:t>
            </a:r>
          </a:p>
          <a:p>
            <a:pPr marL="609600" indent="-609600">
              <a:buFont typeface="Wingdings" pitchFamily="2" charset="2"/>
              <a:buNone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pparato branchiale dei neona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989138"/>
            <a:ext cx="3167063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intomi ernia inguino-scrotale giga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398588"/>
            <a:ext cx="40338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sanpiox.net/documents/33872/224625/Laparoceli.jpg?t=13419972661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060575"/>
            <a:ext cx="338455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aspbasilicata.net/sites/default/files/immagini/mil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243013"/>
            <a:ext cx="431958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350043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i="1" smtClean="0">
                <a:solidFill>
                  <a:srgbClr val="FF0066"/>
                </a:solidFill>
              </a:rPr>
              <a:t>                     </a:t>
            </a:r>
            <a:r>
              <a:rPr lang="it-IT" sz="2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Prof.M.F.BURATTINI</a:t>
            </a:r>
          </a:p>
        </p:txBody>
      </p:sp>
      <p:sp>
        <p:nvSpPr>
          <p:cNvPr id="60419" name="WordArt 4"/>
          <p:cNvSpPr>
            <a:spLocks noChangeArrowheads="1" noChangeShapeType="1" noTextEdit="1"/>
          </p:cNvSpPr>
          <p:nvPr/>
        </p:nvSpPr>
        <p:spPr bwMode="auto">
          <a:xfrm>
            <a:off x="1187450" y="1341438"/>
            <a:ext cx="7488238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SEMEIOTICA CHIRURGICA </a:t>
            </a:r>
          </a:p>
          <a:p>
            <a:pPr algn="ctr"/>
            <a:r>
              <a:rPr lang="it-IT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DELLA MAMMELLA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79700" y="1600200"/>
            <a:ext cx="3784600" cy="4525963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24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692150"/>
            <a:ext cx="4551362" cy="570388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Insorgenza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Modifiche nel tempo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Sintomi e segni associati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34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71725" y="1600200"/>
            <a:ext cx="4400550" cy="4525963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45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5363" y="1662113"/>
            <a:ext cx="4613275" cy="4402137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55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112838"/>
            <a:ext cx="4248150" cy="5435600"/>
          </a:xfr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Età</a:t>
            </a:r>
          </a:p>
          <a:p>
            <a:pPr>
              <a:lnSpc>
                <a:spcPct val="90000"/>
              </a:lnSpc>
            </a:pPr>
            <a:r>
              <a:rPr 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Ciclo mestruale</a:t>
            </a:r>
          </a:p>
          <a:p>
            <a:pPr>
              <a:lnSpc>
                <a:spcPct val="90000"/>
              </a:lnSpc>
            </a:pPr>
            <a:r>
              <a:rPr 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Menarca/Menopausa</a:t>
            </a:r>
          </a:p>
          <a:p>
            <a:pPr>
              <a:lnSpc>
                <a:spcPct val="90000"/>
              </a:lnSpc>
            </a:pPr>
            <a:r>
              <a:rPr 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Vita sessuale</a:t>
            </a:r>
          </a:p>
          <a:p>
            <a:pPr>
              <a:lnSpc>
                <a:spcPct val="90000"/>
              </a:lnSpc>
            </a:pPr>
            <a:r>
              <a:rPr 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Gravidanza/aborti</a:t>
            </a:r>
          </a:p>
          <a:p>
            <a:pPr>
              <a:lnSpc>
                <a:spcPct val="90000"/>
              </a:lnSpc>
            </a:pPr>
            <a:r>
              <a:rPr 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Allattamento</a:t>
            </a:r>
          </a:p>
          <a:p>
            <a:pPr>
              <a:lnSpc>
                <a:spcPct val="90000"/>
              </a:lnSpc>
            </a:pPr>
            <a:r>
              <a:rPr 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Contraccettivi</a:t>
            </a:r>
          </a:p>
          <a:p>
            <a:pPr>
              <a:lnSpc>
                <a:spcPct val="90000"/>
              </a:lnSpc>
            </a:pPr>
            <a:r>
              <a:rPr 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Terapie ormonali</a:t>
            </a:r>
          </a:p>
          <a:p>
            <a:pPr>
              <a:lnSpc>
                <a:spcPct val="90000"/>
              </a:lnSpc>
            </a:pPr>
            <a:r>
              <a:rPr 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Precedenti affezioni mammarie</a:t>
            </a:r>
          </a:p>
          <a:p>
            <a:pPr>
              <a:lnSpc>
                <a:spcPct val="90000"/>
              </a:lnSpc>
            </a:pPr>
            <a:r>
              <a:rPr 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Familiarità neoplastica</a:t>
            </a:r>
          </a:p>
          <a:p>
            <a:pPr>
              <a:lnSpc>
                <a:spcPct val="90000"/>
              </a:lnSpc>
            </a:pPr>
            <a:r>
              <a:rPr 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Fattori di rischio generici</a:t>
            </a:r>
          </a:p>
          <a:p>
            <a:pPr>
              <a:lnSpc>
                <a:spcPct val="90000"/>
              </a:lnSpc>
            </a:pPr>
            <a:endParaRPr lang="it-IT" sz="24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  <a:endParaRPr lang="it-IT" smtClean="0"/>
          </a:p>
        </p:txBody>
      </p:sp>
      <p:pic>
        <p:nvPicPr>
          <p:cNvPr id="67587" name="Picture 2" descr="http://t0.gstatic.com/images?q=tbn:ANd9GcR6fe6Cr37s5GQIurm1ImfbzPmRqWFM1UdMX1KmzA3DAGGWkiJIN8GDO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0975" y="25654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presenza di sintomi e segni: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Epoca di comparsa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Durata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Evoluzione e/o modificazioni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Correlazioni fisiologiche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Modificazioni dell’areola o del capezzolo</a:t>
            </a:r>
          </a:p>
          <a:p>
            <a:endParaRPr 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Dolore mammario = mastodinia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Dolenzia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Sensazione di fastidio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Dolore mammario vero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Mastodinia fisiologica ciclica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Mastodinia non ciclica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Dolore localizzato o diffuso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Areola e capezzolo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È importante qualunque modifica notata dalla paziente</a:t>
            </a:r>
          </a:p>
          <a:p>
            <a:pPr>
              <a:buFont typeface="Wingdings" pitchFamily="2" charset="2"/>
              <a:buNone/>
            </a:pPr>
            <a:endParaRPr 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47725"/>
          </a:xfrm>
        </p:spPr>
        <p:txBody>
          <a:bodyPr/>
          <a:lstStyle/>
          <a:p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Secrezione  dal capezzolo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Sierosa: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400" b="1" i="1" smtClean="0">
                <a:latin typeface="Times New Roman" pitchFamily="18" charset="0"/>
                <a:cs typeface="Times New Roman" pitchFamily="18" charset="0"/>
              </a:rPr>
              <a:t>Uno dei primi segni di gravidanza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400" b="1" i="1" smtClean="0">
                <a:latin typeface="Times New Roman" pitchFamily="18" charset="0"/>
                <a:cs typeface="Times New Roman" pitchFamily="18" charset="0"/>
              </a:rPr>
              <a:t>Papilloma intraduttale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altLang="it-IT" sz="2400" b="1" i="1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Giallo-verdastra: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400" b="1" i="1" smtClean="0">
                <a:latin typeface="Times New Roman" pitchFamily="18" charset="0"/>
                <a:cs typeface="Times New Roman" pitchFamily="18" charset="0"/>
              </a:rPr>
              <a:t>Mastopatia fibrocistica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altLang="it-IT" sz="2400" b="1" i="1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Ematica: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400" b="1" i="1" smtClean="0">
                <a:latin typeface="Times New Roman" pitchFamily="18" charset="0"/>
                <a:cs typeface="Times New Roman" pitchFamily="18" charset="0"/>
              </a:rPr>
              <a:t>Papilloma intraduttale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400" b="1" i="1" smtClean="0">
                <a:latin typeface="Times New Roman" pitchFamily="18" charset="0"/>
                <a:cs typeface="Times New Roman" pitchFamily="18" charset="0"/>
              </a:rPr>
              <a:t>Carcinoma intraduttale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altLang="it-IT" sz="2400" b="1" i="1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Puruloide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altLang="it-IT" sz="24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Galattosimile: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400" b="1" i="1" smtClean="0">
                <a:latin typeface="Times New Roman" pitchFamily="18" charset="0"/>
                <a:cs typeface="Times New Roman" pitchFamily="18" charset="0"/>
              </a:rPr>
              <a:t>Alla fine dell’allattamento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400" b="1" i="1" smtClean="0">
                <a:latin typeface="Times New Roman" pitchFamily="18" charset="0"/>
                <a:cs typeface="Times New Roman" pitchFamily="18" charset="0"/>
              </a:rPr>
              <a:t>Acromegalia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altLang="it-IT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08062"/>
          </a:xfrm>
        </p:spPr>
        <p:txBody>
          <a:bodyPr/>
          <a:lstStyle/>
          <a:p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Secrezione  dal capezzolo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5365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Spontanea o provocata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altLang="it-IT" sz="28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Mono o bilaterale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Ambiente ben illuminato</a:t>
            </a:r>
          </a:p>
          <a:p>
            <a:pPr marL="609600" indent="-609600"/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Sempre esame comparativo con la parte anatomica controlaterale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OBIETTIVO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(Percussione)</a:t>
            </a:r>
          </a:p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(Auscultazione)</a:t>
            </a:r>
          </a:p>
          <a:p>
            <a:endParaRPr lang="it-IT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di laboratorio</a:t>
            </a:r>
          </a:p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strumentali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Suddivisione in quadranti</a:t>
            </a:r>
          </a:p>
        </p:txBody>
      </p:sp>
      <p:pic>
        <p:nvPicPr>
          <p:cNvPr id="74755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1628775"/>
            <a:ext cx="3086100" cy="4203700"/>
          </a:xfrm>
          <a:noFill/>
        </p:spPr>
      </p:pic>
      <p:sp>
        <p:nvSpPr>
          <p:cNvPr id="74756" name="Line 8"/>
          <p:cNvSpPr>
            <a:spLocks noChangeShapeType="1"/>
          </p:cNvSpPr>
          <p:nvPr/>
        </p:nvSpPr>
        <p:spPr bwMode="auto">
          <a:xfrm>
            <a:off x="1619250" y="34290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57" name="Line 10"/>
          <p:cNvSpPr>
            <a:spLocks noChangeShapeType="1"/>
          </p:cNvSpPr>
          <p:nvPr/>
        </p:nvSpPr>
        <p:spPr bwMode="auto">
          <a:xfrm>
            <a:off x="1908175" y="5516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58" name="Line 12"/>
          <p:cNvSpPr>
            <a:spLocks noChangeShapeType="1"/>
          </p:cNvSpPr>
          <p:nvPr/>
        </p:nvSpPr>
        <p:spPr bwMode="auto">
          <a:xfrm>
            <a:off x="1187450" y="42211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59" name="Segnaposto contenut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Ambiente ben illuminato</a:t>
            </a:r>
          </a:p>
          <a:p>
            <a:pPr>
              <a:buFont typeface="Wingdings" pitchFamily="2" charset="2"/>
              <a:buNone/>
            </a:pPr>
            <a:endParaRPr lang="it-IT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 sempre effettuato un esame comparativo tra le due mammelle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paziente in clinostatismo con le braccia lungo i fianchi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it-IT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paziente seduta  di fronte al chirurgo:</a:t>
            </a:r>
          </a:p>
          <a:p>
            <a:pPr marL="609600" indent="-609600"/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le braccia dietro alla testa</a:t>
            </a:r>
          </a:p>
          <a:p>
            <a:pPr marL="609600" indent="-609600"/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le mani appoggiate sulle ginocchia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pic>
        <p:nvPicPr>
          <p:cNvPr id="778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0550" y="2306638"/>
            <a:ext cx="2882900" cy="3111500"/>
          </a:xfr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 confermare o meno la presenza di una retrazione si fa chinare la paziente in avanti 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0" y="2557463"/>
            <a:ext cx="2730500" cy="2616200"/>
          </a:xfr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MAMMELLA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profilo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asimmetrie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vene cutanee visibili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tumefazione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deformazione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aumento di volume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diminuzione di volume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Agenesia monolaterale</a:t>
            </a:r>
          </a:p>
        </p:txBody>
      </p:sp>
      <p:pic>
        <p:nvPicPr>
          <p:cNvPr id="80899" name="Picture 2" descr="http://pqax.wikispaces.com/file/view/atelia.jpg/71785575/ateli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882775"/>
            <a:ext cx="41052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Polimastia monolaterale</a:t>
            </a:r>
            <a:endParaRPr lang="it-IT" smtClean="0"/>
          </a:p>
        </p:txBody>
      </p:sp>
      <p:pic>
        <p:nvPicPr>
          <p:cNvPr id="81923" name="Picture 2" descr="http://1.bp.blogspot.com/_m5ULBHc3LqI/TFM-9oa1mTI/AAAAAAAAACk/VWlaQRprU1E/s1600/p1.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420938"/>
            <a:ext cx="33337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Linee del latte</a:t>
            </a:r>
            <a:endParaRPr lang="it-IT" smtClean="0"/>
          </a:p>
        </p:txBody>
      </p:sp>
      <p:pic>
        <p:nvPicPr>
          <p:cNvPr id="82947" name="Picture 2" descr="http://2.bp.blogspot.com/-EJy9Ftioe_8/T-vfyhwBPVI/AAAAAAAAAHA/suFNws7py8g/s1600/mam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636838"/>
            <a:ext cx="23431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SEDE: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riferimenti anatomici ben precisi: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regione e sue sottodivisioni </a:t>
            </a:r>
          </a:p>
          <a:p>
            <a:pPr marL="609600" indent="-609600">
              <a:buFont typeface="Wingdings" pitchFamily="2" charset="2"/>
              <a:buNone/>
            </a:pPr>
            <a:endParaRPr lang="it-IT" alt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Ginecomastia bilaterale</a:t>
            </a:r>
            <a:endParaRPr lang="it-IT" smtClean="0"/>
          </a:p>
        </p:txBody>
      </p:sp>
      <p:pic>
        <p:nvPicPr>
          <p:cNvPr id="83971" name="Picture 2" descr="http://www.palimpalem.com/4/fisiologia/userfiles/Ginecomast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708275"/>
            <a:ext cx="35909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CUTE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normale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arrossata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infossata, edematosa (a buccia d’arancia</a:t>
            </a:r>
            <a:r>
              <a:rPr lang="it-IT" b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it-IT" b="1" smtClean="0">
              <a:latin typeface="Times New Roman" pitchFamily="18" charset="0"/>
              <a:cs typeface="Times New Roman" pitchFamily="18" charset="0"/>
            </a:endParaRPr>
          </a:p>
          <a:p>
            <a:endParaRPr lang="it-IT" smtClean="0"/>
          </a:p>
          <a:p>
            <a:pPr>
              <a:buFont typeface="Wingdings" pitchFamily="2" charset="2"/>
              <a:buNone/>
            </a:pPr>
            <a:endParaRPr lang="it-IT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820863"/>
            <a:ext cx="51847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Retrazione della cute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060575"/>
            <a:ext cx="5259387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AREOLA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alterazioni della pigmentazione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alterazioni del profilo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ulcerazioni</a:t>
            </a:r>
          </a:p>
          <a:p>
            <a:endParaRPr 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it-IT" smtClean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628775"/>
            <a:ext cx="5688012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CAPEZZOLO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Estroflesso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Introflesso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Retratto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Deviato da un lato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Abnormemente eretto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Ulcerato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Ragadi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i="1" dirty="0" smtClean="0">
              <a:solidFill>
                <a:srgbClr val="FFFF00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politelia</a:t>
            </a:r>
          </a:p>
        </p:txBody>
      </p:sp>
      <p:pic>
        <p:nvPicPr>
          <p:cNvPr id="91139" name="Picture 2" descr="http://4.bp.blogspot.com/_nAsL-Ttqkh8/SfpR87Qk80I/AAAAAAAAABY/eiDjfWdLTXQ/s400/prueba+%28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205038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Retrazione del capezzolo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254250"/>
            <a:ext cx="4897438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90713"/>
            <a:ext cx="66960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FORMA: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riferimenti geometrici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Importante soprattutto se irregolare</a:t>
            </a:r>
          </a:p>
          <a:p>
            <a:pPr marL="609600" indent="-609600">
              <a:buFont typeface="Wingdings" pitchFamily="2" charset="2"/>
              <a:buNone/>
            </a:pPr>
            <a:endParaRPr lang="it-IT" alt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DELLE MAMMELLE</a:t>
            </a:r>
          </a:p>
          <a:p>
            <a:pPr>
              <a:lnSpc>
                <a:spcPct val="90000"/>
              </a:lnSpc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DELLE STAZIONI LINFONODALI</a:t>
            </a:r>
          </a:p>
          <a:p>
            <a:pPr>
              <a:lnSpc>
                <a:spcPct val="90000"/>
              </a:lnSpc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RICERCA ED ESAME DI EVENTUALI SECREZIONI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delle mammelle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Metodo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paziente sdraiata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cuscino sotto la spalla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medico a destra della paziente oppure si sposta dal lato della mammella da esaminare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delle mammelle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Metodo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esaminare per prima la mammella normale, per confronto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mammella dx: metà mediale con la mano destra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-metà laterale con la mano sinistra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mammella sn: con la mano destra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1671638"/>
            <a:ext cx="54006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delle mammelle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Metodo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Mano </a:t>
            </a:r>
            <a:r>
              <a:rPr lang="it-IT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piatto</a:t>
            </a: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palpando  la mammella contro il torace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it-IT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Prolungamento ascellare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 smtClean="0">
              <a:solidFill>
                <a:srgbClr val="FFFF00"/>
              </a:solidFill>
            </a:endParaRP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3738" y="3819525"/>
            <a:ext cx="25209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6" descr="sem mammella"/>
          <p:cNvPicPr>
            <a:picLocks noChangeAspect="1" noChangeArrowheads="1"/>
          </p:cNvPicPr>
          <p:nvPr/>
        </p:nvPicPr>
        <p:blipFill>
          <a:blip r:embed="rId2"/>
          <a:srcRect l="2925" r="35722" b="7309"/>
          <a:stretch>
            <a:fillRect/>
          </a:stretch>
        </p:blipFill>
        <p:spPr bwMode="auto">
          <a:xfrm>
            <a:off x="1331913" y="2060575"/>
            <a:ext cx="6192837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delle mammelle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Temperatura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Consistenza e tipo di struttura ghiandolare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Dolorabilità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delle mammelle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RICERCA DI LESIONI NODULARI: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Sede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Dimensioni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Limiti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Consistenza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Mobilità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Fissità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it-IT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delle mammelle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Ricerca della mobilità della mammella sui</a:t>
            </a:r>
          </a:p>
          <a:p>
            <a:pPr>
              <a:buFont typeface="Wingdings" pitchFamily="2" charset="2"/>
              <a:buNone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piani sottostanti previa contrazione del piano</a:t>
            </a:r>
          </a:p>
          <a:p>
            <a:pPr>
              <a:buFont typeface="Wingdings" pitchFamily="2" charset="2"/>
              <a:buNone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muscolare</a:t>
            </a: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644900"/>
            <a:ext cx="4848225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delle mammelle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Palpazione della regione ascellare</a:t>
            </a:r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924175"/>
            <a:ext cx="4848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1069</Words>
  <Application>Microsoft Office PowerPoint</Application>
  <PresentationFormat>Presentazione su schermo (4:3)</PresentationFormat>
  <Paragraphs>360</Paragraphs>
  <Slides>126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126</vt:i4>
      </vt:variant>
    </vt:vector>
  </HeadingPairs>
  <TitlesOfParts>
    <vt:vector size="132" baseType="lpstr">
      <vt:lpstr>Verdana</vt:lpstr>
      <vt:lpstr>Arial</vt:lpstr>
      <vt:lpstr>Calibri</vt:lpstr>
      <vt:lpstr>Times New Roman</vt:lpstr>
      <vt:lpstr>Wingdings</vt:lpstr>
      <vt:lpstr>Tema di Office</vt:lpstr>
      <vt:lpstr>Diapositiva 1</vt:lpstr>
      <vt:lpstr>TUMEFAZIONE</vt:lpstr>
      <vt:lpstr>TUMEFAZIONE</vt:lpstr>
      <vt:lpstr>TUMEFAZIONE</vt:lpstr>
      <vt:lpstr>ITER</vt:lpstr>
      <vt:lpstr>ANAMNESI</vt:lpstr>
      <vt:lpstr>ISPEZIONE</vt:lpstr>
      <vt:lpstr>ISPEZIONE</vt:lpstr>
      <vt:lpstr>ISPEZIONE</vt:lpstr>
      <vt:lpstr>ISPEZIONE</vt:lpstr>
      <vt:lpstr>Diapositiva 11</vt:lpstr>
      <vt:lpstr>Diapositiva 12</vt:lpstr>
      <vt:lpstr>ISPEZIONE</vt:lpstr>
      <vt:lpstr>Diapositiva 14</vt:lpstr>
      <vt:lpstr>ISPEZIONE</vt:lpstr>
      <vt:lpstr>Diapositiva 16</vt:lpstr>
      <vt:lpstr>ISPEZIONE</vt:lpstr>
      <vt:lpstr>Diapositiva 18</vt:lpstr>
      <vt:lpstr>ISPEZIONE</vt:lpstr>
      <vt:lpstr>Diapositiva 20</vt:lpstr>
      <vt:lpstr>Diapositiva 21</vt:lpstr>
      <vt:lpstr>ISPEZIONE</vt:lpstr>
      <vt:lpstr>Diapositiva 23</vt:lpstr>
      <vt:lpstr>ISPEZIONE</vt:lpstr>
      <vt:lpstr>Diapositiva 25</vt:lpstr>
      <vt:lpstr>ISPEZIONE</vt:lpstr>
      <vt:lpstr>Diapositiva 27</vt:lpstr>
      <vt:lpstr>ISPEZIONE</vt:lpstr>
      <vt:lpstr>ISPEZIONE</vt:lpstr>
      <vt:lpstr>ISPEZIONE</vt:lpstr>
      <vt:lpstr>Diapositiva 31</vt:lpstr>
      <vt:lpstr>Diapositiva 32</vt:lpstr>
      <vt:lpstr>Diapositiva 33</vt:lpstr>
      <vt:lpstr>ISPEZIONE</vt:lpstr>
      <vt:lpstr>Diapositiva 35</vt:lpstr>
      <vt:lpstr>Diapositiva 36</vt:lpstr>
      <vt:lpstr>PALPAZIONE</vt:lpstr>
      <vt:lpstr>PALPAZIONE</vt:lpstr>
      <vt:lpstr>PALPAZIONE</vt:lpstr>
      <vt:lpstr>PALPAZIONE</vt:lpstr>
      <vt:lpstr>PALPAZIONE</vt:lpstr>
      <vt:lpstr>PALPAZIONE</vt:lpstr>
      <vt:lpstr>PALPAZIONE</vt:lpstr>
      <vt:lpstr>PALPAZIONE</vt:lpstr>
      <vt:lpstr>PALPAZIONE</vt:lpstr>
      <vt:lpstr>Diapositiva 46</vt:lpstr>
      <vt:lpstr>Diapositiva 47</vt:lpstr>
      <vt:lpstr>PALPAZIONE</vt:lpstr>
      <vt:lpstr>PERCUSSIONE</vt:lpstr>
      <vt:lpstr>AUSCULTAZIONE</vt:lpstr>
      <vt:lpstr>ESAMI STRUMENTALI</vt:lpstr>
      <vt:lpstr>ESAMI STRUMENTALI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ANAMNESI</vt:lpstr>
      <vt:lpstr>ANAMNESI</vt:lpstr>
      <vt:lpstr>ANAMNESI</vt:lpstr>
      <vt:lpstr>Dolore mammario = mastodinia</vt:lpstr>
      <vt:lpstr>Areola e capezzolo</vt:lpstr>
      <vt:lpstr>Secrezione  dal capezzolo</vt:lpstr>
      <vt:lpstr>Secrezione  dal capezzolo</vt:lpstr>
      <vt:lpstr>ESAME OBIETTIVO</vt:lpstr>
      <vt:lpstr>Suddivisione in quadranti</vt:lpstr>
      <vt:lpstr>ISPEZIONE</vt:lpstr>
      <vt:lpstr>ISPEZIONE</vt:lpstr>
      <vt:lpstr>ISPEZIONE</vt:lpstr>
      <vt:lpstr>ISPEZIONE</vt:lpstr>
      <vt:lpstr>ISPEZIONE</vt:lpstr>
      <vt:lpstr>Agenesia monolaterale</vt:lpstr>
      <vt:lpstr>Polimastia monolaterale</vt:lpstr>
      <vt:lpstr>Linee del latte</vt:lpstr>
      <vt:lpstr>Ginecomastia bilaterale</vt:lpstr>
      <vt:lpstr>ISPEZIONE</vt:lpstr>
      <vt:lpstr>Diapositiva 82</vt:lpstr>
      <vt:lpstr>Retrazione della cute</vt:lpstr>
      <vt:lpstr>ISPEZIONE</vt:lpstr>
      <vt:lpstr>Diapositiva 85</vt:lpstr>
      <vt:lpstr>ISPEZIONE</vt:lpstr>
      <vt:lpstr>politelia</vt:lpstr>
      <vt:lpstr>Retrazione del capezzolo</vt:lpstr>
      <vt:lpstr>Diapositiva 89</vt:lpstr>
      <vt:lpstr>PALPAZIONE</vt:lpstr>
      <vt:lpstr>PALPAZIONE delle mammelle</vt:lpstr>
      <vt:lpstr>PALPAZIONE delle mammelle</vt:lpstr>
      <vt:lpstr>Diapositiva 93</vt:lpstr>
      <vt:lpstr>PALPAZIONE delle mammelle</vt:lpstr>
      <vt:lpstr>Diapositiva 95</vt:lpstr>
      <vt:lpstr>PALPAZIONE delle mammelle</vt:lpstr>
      <vt:lpstr>PALPAZIONE delle mammelle</vt:lpstr>
      <vt:lpstr>PALPAZIONE delle mammelle</vt:lpstr>
      <vt:lpstr>PALPAZIONE delle mammelle</vt:lpstr>
      <vt:lpstr>PALPAZIONE delle mammelle   Ricerca dell’aderenza della tumefazione alla cute e/o al capezzolo  </vt:lpstr>
      <vt:lpstr>PALPAZIONE delle mammelle  cute a buccia d’arancia</vt:lpstr>
      <vt:lpstr>SECREZIONE DAL CAPEZZOLO</vt:lpstr>
      <vt:lpstr>SECREZIONE DAL CAPEZZOLO</vt:lpstr>
      <vt:lpstr>Diapositiva 104</vt:lpstr>
      <vt:lpstr>ESAME DELLE STAZIONI LINFONODALI</vt:lpstr>
      <vt:lpstr>ESAME DELLE STAZIONI LINFONODALI</vt:lpstr>
      <vt:lpstr>ESAME DELLE STAZIONI LINFONODALI</vt:lpstr>
      <vt:lpstr>ESAME DELLE STAZIONI LINFONODALI</vt:lpstr>
      <vt:lpstr>ESAMI DI LABORATORIO</vt:lpstr>
      <vt:lpstr>ESAMI DI LABORATORIO</vt:lpstr>
      <vt:lpstr>ESAMI STRUMENTALI</vt:lpstr>
      <vt:lpstr>Diapositiva 112</vt:lpstr>
      <vt:lpstr>ecocolordoppler</vt:lpstr>
      <vt:lpstr>Diapositiva 114</vt:lpstr>
      <vt:lpstr>Rx ca multifocale</vt:lpstr>
      <vt:lpstr>Diapositiva 116</vt:lpstr>
      <vt:lpstr>galattografia</vt:lpstr>
      <vt:lpstr>galattografia</vt:lpstr>
      <vt:lpstr>Diapositiva 119</vt:lpstr>
      <vt:lpstr>Diapositiva 120</vt:lpstr>
      <vt:lpstr>Agobiopsia ecoguidata</vt:lpstr>
      <vt:lpstr>Biopsia con mammotone (scintigrafia+Rx)</vt:lpstr>
      <vt:lpstr>Guida stereotassica</vt:lpstr>
      <vt:lpstr>Diapositiva 124</vt:lpstr>
      <vt:lpstr>agoaspirato</vt:lpstr>
      <vt:lpstr>agobiopsia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Federica</dc:creator>
  <cp:lastModifiedBy>Diego</cp:lastModifiedBy>
  <cp:revision>55</cp:revision>
  <dcterms:created xsi:type="dcterms:W3CDTF">2013-03-03T17:00:39Z</dcterms:created>
  <dcterms:modified xsi:type="dcterms:W3CDTF">2015-04-02T08:08:10Z</dcterms:modified>
</cp:coreProperties>
</file>